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0869C-B912-0390-657F-E18CF9C2F3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11131B-226D-E21C-0605-CAC4498858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49BB4-ABE6-5652-49A2-EF8BADECF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52CDD-EDF8-F4AE-4870-B841B96D8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C024E-832A-1755-EBC9-8F0A3D9AC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781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8A08C-005E-EC31-0CE6-5FFD98031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E6AB84-6D37-2801-F65C-E25C7F15F3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99CAA-A551-7831-D92A-3287A6CE9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A78FE-8888-D47C-708B-7140102F9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D085A-465D-91DB-0BBD-5F33F3389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7027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901D3D-CE9A-1FAF-FDDE-2C52EA20AB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C3C153-95DC-F24F-B84A-8DC5B0BD8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FE557-78D2-FA13-96B8-48C52B2EA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71A21-7988-8C93-C843-1E952656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CF087-6C8A-B691-C120-A8AC1B203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2734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67B56-465A-728E-4FB5-B8B1A1549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BEBE-0645-1270-9DB7-C4F29EA5B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FAFB2-6CC9-9681-96E0-FDCAE7DD1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03519-2DB9-09F6-2CEF-FAB302C2B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C48DC-14AE-9899-89F0-4B7DF79BF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3053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4F7EC-8764-8287-94EB-7D25EF600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9CF52-1A12-E560-1AED-B79344B0E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6F8A2-3786-F75D-5BE5-306554C53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4804D-BF1E-977B-CE4A-B01419609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B01D3-645A-6C77-C3AF-BE93BF0C7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28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87D47-38B7-9EEF-40EA-1A60DC818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CAEA6-6566-2A51-4C55-3A703906BA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E389DE-CB75-A4FF-12F3-0AF3C1B44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5F8E5-2245-36F8-22B6-8381C29A9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74B2A-BA31-BA80-9F2E-9CA1CE838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060095-4A3B-ACC6-AA0C-EF222145E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2567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56FE-649D-4C43-D30D-0D4D3C55F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187D2-537D-6CF5-A0D0-75958C393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7D9BD-CBCF-68B4-B6FA-FDAA0AF228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42B3F7-763F-B5AE-7B17-188D9869DC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A4407C-6401-6F77-F7D9-90F9F6570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41BC4D-52EA-E503-5EC2-14E1C549B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B4D21A-88BA-1E3A-F556-CC2E66499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69FF8F-8481-AD2C-1C7F-AC0B9021F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573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A934B-B2CF-23AF-BB30-4A67D900D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E9F2E6-21C4-F87F-62C2-50E70F84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DCD634-81E7-7833-FD43-61C8AA7A8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C6D13-B499-4CC2-FCD0-FED383DE5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74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0E479D-7309-4268-5C96-B7D332D59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D91B6A-E63D-1AE4-A497-B8CDECC5E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53203-B1DF-766E-4149-1963E55C9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321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52752-3B9F-7067-0447-6AC573BCB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3C24E-6368-DF6B-4D67-BD4A2FE87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AB414B-97A3-39F7-CE45-07C799069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F5CA7-0092-BE81-6605-7EB9961BB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E5ED62-3390-A01C-317D-29DC98E5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0B7AB-233C-9CFA-3DE7-B0F6B0DCD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5945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DFDEF-C118-21C3-A02C-4CC82A2EA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E3AE44-0069-E552-4761-BDD3F4CDCD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2FF9AB-49FF-1F9B-F9EC-E6CC5A82DF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05756-2F90-1BCE-A320-15E1B6224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3418FB-7C29-0520-0BC4-5F8A81AFF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E05E4-8A49-D32F-A7C5-7E515E5C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668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514BC-5A0B-A081-DBFD-7DB12A25E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1DE74-6096-604A-F366-BCB27E6E3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74D05-1BCB-073B-24C3-D64BE0DF76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4C4BC-F39D-46DC-9470-43112DC0B7C3}" type="datetimeFigureOut">
              <a:rPr lang="en-IN" smtClean="0"/>
              <a:t>28-07-2025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D1E7F-CB0E-1CD5-D173-E3CC0966D4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6FB21-EDD0-C071-5F87-7BD3892309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E6987-25E9-4110-9967-C22D26A1AC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46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microsoft.com/office/2007/relationships/hdphoto" Target="../media/hdphoto1.wdp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microsoft.com/office/2007/relationships/hdphoto" Target="../media/hdphoto7.wdp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2.wdp"/><Relationship Id="rId7" Type="http://schemas.microsoft.com/office/2007/relationships/hdphoto" Target="../media/hdphoto8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microsoft.com/office/2007/relationships/hdphoto" Target="../media/hdphoto10.wdp"/><Relationship Id="rId5" Type="http://schemas.microsoft.com/office/2007/relationships/hdphoto" Target="../media/hdphoto3.wdp"/><Relationship Id="rId10" Type="http://schemas.openxmlformats.org/officeDocument/2006/relationships/image" Target="../media/image14.png"/><Relationship Id="rId4" Type="http://schemas.openxmlformats.org/officeDocument/2006/relationships/image" Target="../media/image7.png"/><Relationship Id="rId9" Type="http://schemas.microsoft.com/office/2007/relationships/hdphoto" Target="../media/hdphoto9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C5968C-CC81-A6CC-7271-47D8A85020ED}"/>
              </a:ext>
            </a:extLst>
          </p:cNvPr>
          <p:cNvSpPr/>
          <p:nvPr/>
        </p:nvSpPr>
        <p:spPr>
          <a:xfrm>
            <a:off x="0" y="6298162"/>
            <a:ext cx="12192000" cy="559837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9D457B-04D0-31E1-0CC5-C10925A84719}"/>
              </a:ext>
            </a:extLst>
          </p:cNvPr>
          <p:cNvSpPr/>
          <p:nvPr/>
        </p:nvSpPr>
        <p:spPr>
          <a:xfrm>
            <a:off x="0" y="-71536"/>
            <a:ext cx="12192000" cy="559837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43089C-DF06-251A-CE0F-062C6CB0C6C0}"/>
              </a:ext>
            </a:extLst>
          </p:cNvPr>
          <p:cNvSpPr txBox="1"/>
          <p:nvPr/>
        </p:nvSpPr>
        <p:spPr>
          <a:xfrm>
            <a:off x="725197" y="986372"/>
            <a:ext cx="4241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Problem Statement : </a:t>
            </a:r>
            <a:endParaRPr lang="en-IN" sz="36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803E7D-50FA-7EAD-8724-713F2ED48B79}"/>
              </a:ext>
            </a:extLst>
          </p:cNvPr>
          <p:cNvSpPr txBox="1"/>
          <p:nvPr/>
        </p:nvSpPr>
        <p:spPr>
          <a:xfrm>
            <a:off x="725197" y="1513727"/>
            <a:ext cx="99777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Fully Autonomous Drone for GPS denied operations and various mission capabilities.</a:t>
            </a:r>
          </a:p>
          <a:p>
            <a:endParaRPr lang="en-US" sz="3200" dirty="0"/>
          </a:p>
          <a:p>
            <a:r>
              <a:rPr lang="en-US" sz="2800" b="1" dirty="0"/>
              <a:t>Missions :</a:t>
            </a:r>
          </a:p>
          <a:p>
            <a:r>
              <a:rPr lang="en-US" sz="3200" dirty="0"/>
              <a:t>1) Drop a Payload</a:t>
            </a:r>
            <a:br>
              <a:rPr lang="en-US" sz="3200" dirty="0"/>
            </a:br>
            <a:r>
              <a:rPr lang="en-US" sz="3200" dirty="0"/>
              <a:t>2) Track a Person/Drone.</a:t>
            </a:r>
          </a:p>
          <a:p>
            <a:r>
              <a:rPr lang="en-US" sz="3200" dirty="0"/>
              <a:t>3) Surveillance of an Area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056009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C5968C-CC81-A6CC-7271-47D8A85020ED}"/>
              </a:ext>
            </a:extLst>
          </p:cNvPr>
          <p:cNvSpPr/>
          <p:nvPr/>
        </p:nvSpPr>
        <p:spPr>
          <a:xfrm>
            <a:off x="0" y="6298162"/>
            <a:ext cx="12192000" cy="559837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9D457B-04D0-31E1-0CC5-C10925A84719}"/>
              </a:ext>
            </a:extLst>
          </p:cNvPr>
          <p:cNvSpPr/>
          <p:nvPr/>
        </p:nvSpPr>
        <p:spPr>
          <a:xfrm>
            <a:off x="0" y="-71535"/>
            <a:ext cx="12192000" cy="469608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A46CF1-9983-1ADE-9EFA-2CDB558BC973}"/>
              </a:ext>
            </a:extLst>
          </p:cNvPr>
          <p:cNvSpPr txBox="1"/>
          <p:nvPr/>
        </p:nvSpPr>
        <p:spPr>
          <a:xfrm>
            <a:off x="517895" y="547892"/>
            <a:ext cx="10486989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Phase 1 : Autonomous Drone and Path Planning</a:t>
            </a:r>
            <a:endParaRPr lang="en-IN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6F9C43-7A5D-82EB-6558-C752B29E69C3}"/>
              </a:ext>
            </a:extLst>
          </p:cNvPr>
          <p:cNvSpPr txBox="1"/>
          <p:nvPr/>
        </p:nvSpPr>
        <p:spPr>
          <a:xfrm>
            <a:off x="228646" y="1262420"/>
            <a:ext cx="3493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Project Overview : </a:t>
            </a:r>
            <a:endParaRPr lang="en-IN" sz="2400" b="1" u="sng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2715820-7BCE-84BE-060A-2EA586B4755F}"/>
              </a:ext>
            </a:extLst>
          </p:cNvPr>
          <p:cNvGrpSpPr/>
          <p:nvPr/>
        </p:nvGrpSpPr>
        <p:grpSpPr>
          <a:xfrm>
            <a:off x="328223" y="1805260"/>
            <a:ext cx="2674276" cy="1315660"/>
            <a:chOff x="609601" y="1057835"/>
            <a:chExt cx="3325906" cy="149141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550027D-C981-D5B2-127B-051F722A9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1" y="1057835"/>
              <a:ext cx="3325906" cy="1491411"/>
            </a:xfrm>
            <a:prstGeom prst="rect">
              <a:avLst/>
            </a:prstGeom>
          </p:spPr>
        </p:pic>
        <p:pic>
          <p:nvPicPr>
            <p:cNvPr id="8" name="Picture 2" descr="First Webpage!">
              <a:extLst>
                <a:ext uri="{FF2B5EF4-FFF2-40B4-BE49-F238E27FC236}">
                  <a16:creationId xmlns:a16="http://schemas.microsoft.com/office/drawing/2014/main" id="{33307EAB-74F1-C74E-C491-B38AA6047F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743" b="96203" l="9916" r="89451">
                          <a14:foregroundMark x1="55274" y1="2743" x2="55274" y2="2743"/>
                          <a14:foregroundMark x1="54219" y1="91772" x2="54219" y2="91772"/>
                          <a14:foregroundMark x1="54641" y1="96203" x2="54641" y2="9620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2683" y="1150752"/>
              <a:ext cx="285189" cy="285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763797E-C0DF-662E-4C26-68C0A892B9CF}"/>
              </a:ext>
            </a:extLst>
          </p:cNvPr>
          <p:cNvCxnSpPr/>
          <p:nvPr/>
        </p:nvCxnSpPr>
        <p:spPr>
          <a:xfrm>
            <a:off x="3048155" y="2463090"/>
            <a:ext cx="9144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4" descr="Maps - Santa Ana Wildlife Refuge: Wetland Issues">
            <a:extLst>
              <a:ext uri="{FF2B5EF4-FFF2-40B4-BE49-F238E27FC236}">
                <a16:creationId xmlns:a16="http://schemas.microsoft.com/office/drawing/2014/main" id="{185016E3-A2B1-C889-E1FE-FF526F11CD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02" r="16891" b="17195"/>
          <a:stretch/>
        </p:blipFill>
        <p:spPr bwMode="auto">
          <a:xfrm>
            <a:off x="4011415" y="1846086"/>
            <a:ext cx="2373210" cy="1304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irst Webpage!">
            <a:extLst>
              <a:ext uri="{FF2B5EF4-FFF2-40B4-BE49-F238E27FC236}">
                <a16:creationId xmlns:a16="http://schemas.microsoft.com/office/drawing/2014/main" id="{F8C9FA20-6294-0048-6AA4-DBAD1163B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43" b="96203" l="9916" r="89451">
                        <a14:foregroundMark x1="55274" y1="2743" x2="55274" y2="2743"/>
                        <a14:foregroundMark x1="54219" y1="91772" x2="54219" y2="91772"/>
                        <a14:foregroundMark x1="54641" y1="96203" x2="54641" y2="96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885" y="1787324"/>
            <a:ext cx="285189" cy="28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3EF7261-5880-7C0D-C5AB-86A22E4E8817}"/>
              </a:ext>
            </a:extLst>
          </p:cNvPr>
          <p:cNvCxnSpPr>
            <a:cxnSpLocks/>
          </p:cNvCxnSpPr>
          <p:nvPr/>
        </p:nvCxnSpPr>
        <p:spPr>
          <a:xfrm>
            <a:off x="6666220" y="2769045"/>
            <a:ext cx="1470074" cy="35187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First Webpage!">
            <a:extLst>
              <a:ext uri="{FF2B5EF4-FFF2-40B4-BE49-F238E27FC236}">
                <a16:creationId xmlns:a16="http://schemas.microsoft.com/office/drawing/2014/main" id="{1ED2EF1F-2690-D20B-FB72-78EBE9D09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43" b="96203" l="9916" r="89451">
                        <a14:foregroundMark x1="55274" y1="2743" x2="55274" y2="2743"/>
                        <a14:foregroundMark x1="54219" y1="91772" x2="54219" y2="91772"/>
                        <a14:foregroundMark x1="54641" y1="96203" x2="54641" y2="96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898" y="2635056"/>
            <a:ext cx="285189" cy="28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First Webpage!">
            <a:extLst>
              <a:ext uri="{FF2B5EF4-FFF2-40B4-BE49-F238E27FC236}">
                <a16:creationId xmlns:a16="http://schemas.microsoft.com/office/drawing/2014/main" id="{233FB00D-0320-046E-CF66-A7ECFD9A6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43" b="96203" l="9916" r="89451">
                        <a14:foregroundMark x1="55274" y1="2743" x2="55274" y2="2743"/>
                        <a14:foregroundMark x1="54219" y1="91772" x2="54219" y2="91772"/>
                        <a14:foregroundMark x1="54641" y1="96203" x2="54641" y2="96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62469"/>
            <a:ext cx="285189" cy="28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Shortest Paths C B A E D F Shortest Paths - ppt download">
            <a:extLst>
              <a:ext uri="{FF2B5EF4-FFF2-40B4-BE49-F238E27FC236}">
                <a16:creationId xmlns:a16="http://schemas.microsoft.com/office/drawing/2014/main" id="{7882EE35-CD8E-9A0B-FE9B-3AFFDCC78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7629" y="2673621"/>
            <a:ext cx="3250079" cy="2112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First Webpage!">
            <a:extLst>
              <a:ext uri="{FF2B5EF4-FFF2-40B4-BE49-F238E27FC236}">
                <a16:creationId xmlns:a16="http://schemas.microsoft.com/office/drawing/2014/main" id="{5842B7DF-5C7F-A253-6369-0C4AE434E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43" b="96203" l="9916" r="89451">
                        <a14:foregroundMark x1="55274" y1="2743" x2="55274" y2="2743"/>
                        <a14:foregroundMark x1="54219" y1="91772" x2="54219" y2="91772"/>
                        <a14:foregroundMark x1="54641" y1="96203" x2="54641" y2="96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9695" y="3393941"/>
            <a:ext cx="285189" cy="28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First Webpage!">
            <a:extLst>
              <a:ext uri="{FF2B5EF4-FFF2-40B4-BE49-F238E27FC236}">
                <a16:creationId xmlns:a16="http://schemas.microsoft.com/office/drawing/2014/main" id="{150818AA-E421-9B1B-EF0D-A5028D6A4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43" b="96203" l="9916" r="89451">
                        <a14:foregroundMark x1="55274" y1="2743" x2="55274" y2="2743"/>
                        <a14:foregroundMark x1="54219" y1="91772" x2="54219" y2="91772"/>
                        <a14:foregroundMark x1="54641" y1="96203" x2="54641" y2="962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5099" y="3008097"/>
            <a:ext cx="285189" cy="28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571E8EB-99A7-44B8-841E-AE69168C758B}"/>
              </a:ext>
            </a:extLst>
          </p:cNvPr>
          <p:cNvCxnSpPr>
            <a:cxnSpLocks/>
          </p:cNvCxnSpPr>
          <p:nvPr/>
        </p:nvCxnSpPr>
        <p:spPr>
          <a:xfrm flipH="1">
            <a:off x="6759177" y="4660341"/>
            <a:ext cx="1377117" cy="51948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8557076-AFA5-CAE5-AB2F-20C0239ECE1E}"/>
              </a:ext>
            </a:extLst>
          </p:cNvPr>
          <p:cNvGrpSpPr/>
          <p:nvPr/>
        </p:nvGrpSpPr>
        <p:grpSpPr>
          <a:xfrm>
            <a:off x="4970922" y="4239528"/>
            <a:ext cx="1949343" cy="1880600"/>
            <a:chOff x="4052047" y="3504133"/>
            <a:chExt cx="2873188" cy="287318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0FC4EEB-1E47-2275-FEC0-19880A81EFCE}"/>
                </a:ext>
              </a:extLst>
            </p:cNvPr>
            <p:cNvSpPr txBox="1"/>
            <p:nvPr/>
          </p:nvSpPr>
          <p:spPr>
            <a:xfrm>
              <a:off x="4966447" y="3839275"/>
              <a:ext cx="9950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Flight Plan</a:t>
              </a:r>
              <a:endParaRPr lang="en-IN" sz="1400" dirty="0"/>
            </a:p>
          </p:txBody>
        </p:sp>
        <p:pic>
          <p:nvPicPr>
            <p:cNvPr id="21" name="Picture 8" descr="File, txt icon - Download on Iconfinder on Iconfinder">
              <a:extLst>
                <a:ext uri="{FF2B5EF4-FFF2-40B4-BE49-F238E27FC236}">
                  <a16:creationId xmlns:a16="http://schemas.microsoft.com/office/drawing/2014/main" id="{DAFC59C7-B40B-FE09-914E-B64196F27C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2047" y="3504133"/>
              <a:ext cx="2873188" cy="2873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0CBF32E-4A68-FCCF-C3F9-548B2A8A93B0}"/>
              </a:ext>
            </a:extLst>
          </p:cNvPr>
          <p:cNvCxnSpPr>
            <a:cxnSpLocks/>
          </p:cNvCxnSpPr>
          <p:nvPr/>
        </p:nvCxnSpPr>
        <p:spPr>
          <a:xfrm flipH="1">
            <a:off x="3962555" y="5308675"/>
            <a:ext cx="87532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0" descr="Download High Quality drone clipart phantom dji Transparent PNG Images ...">
            <a:extLst>
              <a:ext uri="{FF2B5EF4-FFF2-40B4-BE49-F238E27FC236}">
                <a16:creationId xmlns:a16="http://schemas.microsoft.com/office/drawing/2014/main" id="{92BCE967-15C9-524D-CD49-33AE50172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50" y="4061224"/>
            <a:ext cx="3444660" cy="227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C70FBC9-3852-49F8-9DC4-060AAEC31E91}"/>
              </a:ext>
            </a:extLst>
          </p:cNvPr>
          <p:cNvSpPr txBox="1"/>
          <p:nvPr/>
        </p:nvSpPr>
        <p:spPr>
          <a:xfrm>
            <a:off x="3110807" y="250905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STEP1</a:t>
            </a:r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4FABA7-C310-17EE-1FA6-B35F5065CCD9}"/>
              </a:ext>
            </a:extLst>
          </p:cNvPr>
          <p:cNvSpPr txBox="1"/>
          <p:nvPr/>
        </p:nvSpPr>
        <p:spPr>
          <a:xfrm rot="759189">
            <a:off x="6995360" y="251492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2</a:t>
            </a:r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34D84B-A361-CD48-2DA7-6F43C7289D85}"/>
              </a:ext>
            </a:extLst>
          </p:cNvPr>
          <p:cNvSpPr txBox="1"/>
          <p:nvPr/>
        </p:nvSpPr>
        <p:spPr>
          <a:xfrm rot="20193037">
            <a:off x="6936212" y="448803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3</a:t>
            </a:r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87EDC19-BCD2-8BF4-21F4-FBD79949266D}"/>
              </a:ext>
            </a:extLst>
          </p:cNvPr>
          <p:cNvSpPr txBox="1"/>
          <p:nvPr/>
        </p:nvSpPr>
        <p:spPr>
          <a:xfrm>
            <a:off x="4042432" y="493934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4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61DFB5-B572-0F44-3886-D466ADBAD3D1}"/>
              </a:ext>
            </a:extLst>
          </p:cNvPr>
          <p:cNvSpPr txBox="1"/>
          <p:nvPr/>
        </p:nvSpPr>
        <p:spPr>
          <a:xfrm>
            <a:off x="839032" y="3080237"/>
            <a:ext cx="1800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Satellite Image </a:t>
            </a:r>
            <a:endParaRPr lang="en-IN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8187BFB-6738-5ADF-E11E-D1E8D32E0311}"/>
              </a:ext>
            </a:extLst>
          </p:cNvPr>
          <p:cNvSpPr txBox="1"/>
          <p:nvPr/>
        </p:nvSpPr>
        <p:spPr>
          <a:xfrm>
            <a:off x="4234066" y="3080237"/>
            <a:ext cx="2041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Segmented  Image </a:t>
            </a:r>
            <a:endParaRPr lang="en-IN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CF55F3C-E67C-B032-E83D-F16ADAAE9F15}"/>
              </a:ext>
            </a:extLst>
          </p:cNvPr>
          <p:cNvSpPr txBox="1"/>
          <p:nvPr/>
        </p:nvSpPr>
        <p:spPr>
          <a:xfrm>
            <a:off x="5492809" y="7003012"/>
            <a:ext cx="2041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Mission Data</a:t>
            </a:r>
            <a:endParaRPr lang="en-IN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EC5047-A5F8-290B-220D-EE8EC9A793D4}"/>
              </a:ext>
            </a:extLst>
          </p:cNvPr>
          <p:cNvSpPr txBox="1"/>
          <p:nvPr/>
        </p:nvSpPr>
        <p:spPr>
          <a:xfrm>
            <a:off x="9400827" y="6945387"/>
            <a:ext cx="2041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Path Prediction</a:t>
            </a:r>
            <a:endParaRPr lang="en-IN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AF18CE1-0145-B949-A677-18C59580B0C7}"/>
              </a:ext>
            </a:extLst>
          </p:cNvPr>
          <p:cNvSpPr txBox="1"/>
          <p:nvPr/>
        </p:nvSpPr>
        <p:spPr>
          <a:xfrm>
            <a:off x="1859911" y="5823647"/>
            <a:ext cx="1559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Drone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799543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C5968C-CC81-A6CC-7271-47D8A85020ED}"/>
              </a:ext>
            </a:extLst>
          </p:cNvPr>
          <p:cNvSpPr/>
          <p:nvPr/>
        </p:nvSpPr>
        <p:spPr>
          <a:xfrm>
            <a:off x="0" y="6298162"/>
            <a:ext cx="12192000" cy="559837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9D457B-04D0-31E1-0CC5-C10925A84719}"/>
              </a:ext>
            </a:extLst>
          </p:cNvPr>
          <p:cNvSpPr/>
          <p:nvPr/>
        </p:nvSpPr>
        <p:spPr>
          <a:xfrm>
            <a:off x="0" y="-71536"/>
            <a:ext cx="12192000" cy="559837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0" descr="Download High Quality drone clipart phantom dji Transparent PNG Images ...">
            <a:extLst>
              <a:ext uri="{FF2B5EF4-FFF2-40B4-BE49-F238E27FC236}">
                <a16:creationId xmlns:a16="http://schemas.microsoft.com/office/drawing/2014/main" id="{7A5E3B17-0CCB-9682-5FF7-0EC5DF3FC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5" y="2039333"/>
            <a:ext cx="3444660" cy="227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F7329D-ED52-4D02-E6A6-D1716D5CF445}"/>
              </a:ext>
            </a:extLst>
          </p:cNvPr>
          <p:cNvSpPr txBox="1"/>
          <p:nvPr/>
        </p:nvSpPr>
        <p:spPr>
          <a:xfrm>
            <a:off x="1083259" y="3765176"/>
            <a:ext cx="1559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Normal Drone</a:t>
            </a:r>
            <a:endParaRPr lang="en-IN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6CE7B37-EC49-935C-FF37-3C02E8D30B05}"/>
              </a:ext>
            </a:extLst>
          </p:cNvPr>
          <p:cNvCxnSpPr>
            <a:cxnSpLocks/>
          </p:cNvCxnSpPr>
          <p:nvPr/>
        </p:nvCxnSpPr>
        <p:spPr>
          <a:xfrm>
            <a:off x="3362405" y="3365652"/>
            <a:ext cx="66274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6CE087A-720B-09CD-B8B5-FE9011E8375D}"/>
              </a:ext>
            </a:extLst>
          </p:cNvPr>
          <p:cNvCxnSpPr>
            <a:cxnSpLocks/>
          </p:cNvCxnSpPr>
          <p:nvPr/>
        </p:nvCxnSpPr>
        <p:spPr>
          <a:xfrm>
            <a:off x="5767047" y="3903660"/>
            <a:ext cx="820639" cy="5468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Probots Pixhawk 32 Bit Flight Controller 2.4.8 for Drone Quadcopter Buy ...">
            <a:extLst>
              <a:ext uri="{FF2B5EF4-FFF2-40B4-BE49-F238E27FC236}">
                <a16:creationId xmlns:a16="http://schemas.microsoft.com/office/drawing/2014/main" id="{727FBC8E-48A9-8C15-90E1-1E8338645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3384" y="2413764"/>
            <a:ext cx="2792506" cy="2792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Buy Flysky transmitter and receiver at best price in INDIA">
            <a:extLst>
              <a:ext uri="{FF2B5EF4-FFF2-40B4-BE49-F238E27FC236}">
                <a16:creationId xmlns:a16="http://schemas.microsoft.com/office/drawing/2014/main" id="{A9B6FB1B-7FE3-E108-F458-F73829C66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4000" r="90000">
                        <a14:foregroundMark x1="7800" y1="40900" x2="7800" y2="40900"/>
                        <a14:foregroundMark x1="4000" y1="43200" x2="4000" y2="43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98455">
            <a:off x="6459266" y="4063627"/>
            <a:ext cx="2570611" cy="2570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Drone Flight Controller GPS Module, Built in Drone GPS Module with M8 ...">
            <a:extLst>
              <a:ext uri="{FF2B5EF4-FFF2-40B4-BE49-F238E27FC236}">
                <a16:creationId xmlns:a16="http://schemas.microsoft.com/office/drawing/2014/main" id="{B52AB92F-4707-166B-1790-AF3D45BFF0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874" b="89960" l="5102" r="89966">
                        <a14:foregroundMark x1="19303" y1="1941" x2="19303" y2="1941"/>
                        <a14:foregroundMark x1="5102" y1="12450" x2="5102" y2="12450"/>
                        <a14:foregroundMark x1="48639" y1="71888" x2="48639" y2="71888"/>
                        <a14:foregroundMark x1="40646" y1="74029" x2="40646" y2="740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1733"/>
          <a:stretch/>
        </p:blipFill>
        <p:spPr bwMode="auto">
          <a:xfrm rot="5400000">
            <a:off x="4404367" y="2257185"/>
            <a:ext cx="1008530" cy="49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Drone Transmitter and Receiver Guide – Robocraze">
            <a:extLst>
              <a:ext uri="{FF2B5EF4-FFF2-40B4-BE49-F238E27FC236}">
                <a16:creationId xmlns:a16="http://schemas.microsoft.com/office/drawing/2014/main" id="{2C132A12-543A-4BD5-DE87-B29E01649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6884" y="551316"/>
            <a:ext cx="2234574" cy="1938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Signal transmission clipart 20 free Cliparts | Download images on ...">
            <a:extLst>
              <a:ext uri="{FF2B5EF4-FFF2-40B4-BE49-F238E27FC236}">
                <a16:creationId xmlns:a16="http://schemas.microsoft.com/office/drawing/2014/main" id="{313586D7-400D-105A-01F6-4D8BA1DA7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836" b="97492" l="2778" r="96914">
                        <a14:foregroundMark x1="96914" y1="37458" x2="96914" y2="37458"/>
                        <a14:foregroundMark x1="55247" y1="41639" x2="55247" y2="41639"/>
                        <a14:foregroundMark x1="37037" y1="45652" x2="37037" y2="45652"/>
                        <a14:foregroundMark x1="19136" y1="50167" x2="19136" y2="50167"/>
                        <a14:foregroundMark x1="3086" y1="64047" x2="3086" y2="64047"/>
                        <a14:foregroundMark x1="34259" y1="89799" x2="34259" y2="89799"/>
                        <a14:foregroundMark x1="52469" y1="97492" x2="52469" y2="97492"/>
                        <a14:foregroundMark x1="66975" y1="4682" x2="66975" y2="4682"/>
                        <a14:foregroundMark x1="60185" y1="836" x2="60185" y2="8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996465">
            <a:off x="9613047" y="1895100"/>
            <a:ext cx="720749" cy="1330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0" descr="Signal transmission clipart 20 free Cliparts | Download images on ...">
            <a:extLst>
              <a:ext uri="{FF2B5EF4-FFF2-40B4-BE49-F238E27FC236}">
                <a16:creationId xmlns:a16="http://schemas.microsoft.com/office/drawing/2014/main" id="{B00FA234-D1DF-1315-AAB2-0CCE092D6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836" b="97492" l="2778" r="96914">
                        <a14:foregroundMark x1="96914" y1="37458" x2="96914" y2="37458"/>
                        <a14:foregroundMark x1="55247" y1="41639" x2="55247" y2="41639"/>
                        <a14:foregroundMark x1="37037" y1="45652" x2="37037" y2="45652"/>
                        <a14:foregroundMark x1="19136" y1="50167" x2="19136" y2="50167"/>
                        <a14:foregroundMark x1="3086" y1="64047" x2="3086" y2="64047"/>
                        <a14:foregroundMark x1="34259" y1="89799" x2="34259" y2="89799"/>
                        <a14:foregroundMark x1="52469" y1="97492" x2="52469" y2="97492"/>
                        <a14:foregroundMark x1="66975" y1="4682" x2="66975" y2="4682"/>
                        <a14:foregroundMark x1="60185" y1="836" x2="60185" y2="8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623168">
            <a:off x="7845708" y="3525739"/>
            <a:ext cx="720749" cy="1330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Signal transmission clipart 20 free Cliparts | Download images on ...">
            <a:extLst>
              <a:ext uri="{FF2B5EF4-FFF2-40B4-BE49-F238E27FC236}">
                <a16:creationId xmlns:a16="http://schemas.microsoft.com/office/drawing/2014/main" id="{79F513CE-3238-1F69-625A-0F8AB552E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836" b="97492" l="2778" r="96914">
                        <a14:foregroundMark x1="96914" y1="37458" x2="96914" y2="37458"/>
                        <a14:foregroundMark x1="55247" y1="41639" x2="55247" y2="41639"/>
                        <a14:foregroundMark x1="37037" y1="45652" x2="37037" y2="45652"/>
                        <a14:foregroundMark x1="19136" y1="50167" x2="19136" y2="50167"/>
                        <a14:foregroundMark x1="3086" y1="64047" x2="3086" y2="64047"/>
                        <a14:foregroundMark x1="34259" y1="89799" x2="34259" y2="89799"/>
                        <a14:foregroundMark x1="52469" y1="97492" x2="52469" y2="97492"/>
                        <a14:foregroundMark x1="66975" y1="4682" x2="66975" y2="4682"/>
                        <a14:foregroundMark x1="60185" y1="836" x2="60185" y2="8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939030">
            <a:off x="4375793" y="371918"/>
            <a:ext cx="1091156" cy="2013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A980C61-73BE-EA84-FE85-2A23CBCC797E}"/>
              </a:ext>
            </a:extLst>
          </p:cNvPr>
          <p:cNvSpPr txBox="1"/>
          <p:nvPr/>
        </p:nvSpPr>
        <p:spPr>
          <a:xfrm>
            <a:off x="4141442" y="4797536"/>
            <a:ext cx="155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Flight Controller</a:t>
            </a:r>
            <a:endParaRPr lang="en-IN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28BB56-3A5D-226E-D76D-C0B2F36469A4}"/>
              </a:ext>
            </a:extLst>
          </p:cNvPr>
          <p:cNvSpPr txBox="1"/>
          <p:nvPr/>
        </p:nvSpPr>
        <p:spPr>
          <a:xfrm>
            <a:off x="6646225" y="4999883"/>
            <a:ext cx="1559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Receiver</a:t>
            </a:r>
            <a:endParaRPr lang="en-IN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A89C3D-D5F8-2773-2131-565CBF927735}"/>
              </a:ext>
            </a:extLst>
          </p:cNvPr>
          <p:cNvSpPr txBox="1"/>
          <p:nvPr/>
        </p:nvSpPr>
        <p:spPr>
          <a:xfrm>
            <a:off x="10404242" y="2289737"/>
            <a:ext cx="1559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Transmitter</a:t>
            </a:r>
            <a:endParaRPr lang="en-IN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21B1A0-BC76-0818-5955-4C7EA347C341}"/>
              </a:ext>
            </a:extLst>
          </p:cNvPr>
          <p:cNvSpPr txBox="1"/>
          <p:nvPr/>
        </p:nvSpPr>
        <p:spPr>
          <a:xfrm>
            <a:off x="4062015" y="2132160"/>
            <a:ext cx="662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GPS</a:t>
            </a:r>
            <a:endParaRPr lang="en-IN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75A7C1-091A-9F75-814B-D6CDDD2C3200}"/>
              </a:ext>
            </a:extLst>
          </p:cNvPr>
          <p:cNvSpPr txBox="1"/>
          <p:nvPr/>
        </p:nvSpPr>
        <p:spPr>
          <a:xfrm>
            <a:off x="470549" y="653859"/>
            <a:ext cx="240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Normal Scenario  </a:t>
            </a:r>
            <a:endParaRPr lang="en-IN" sz="2400" b="1" u="sng" dirty="0"/>
          </a:p>
        </p:txBody>
      </p:sp>
    </p:spTree>
    <p:extLst>
      <p:ext uri="{BB962C8B-B14F-4D97-AF65-F5344CB8AC3E}">
        <p14:creationId xmlns:p14="http://schemas.microsoft.com/office/powerpoint/2010/main" val="1923578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C5968C-CC81-A6CC-7271-47D8A85020ED}"/>
              </a:ext>
            </a:extLst>
          </p:cNvPr>
          <p:cNvSpPr/>
          <p:nvPr/>
        </p:nvSpPr>
        <p:spPr>
          <a:xfrm>
            <a:off x="0" y="6298162"/>
            <a:ext cx="12192000" cy="559837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9D457B-04D0-31E1-0CC5-C10925A84719}"/>
              </a:ext>
            </a:extLst>
          </p:cNvPr>
          <p:cNvSpPr/>
          <p:nvPr/>
        </p:nvSpPr>
        <p:spPr>
          <a:xfrm>
            <a:off x="0" y="-71536"/>
            <a:ext cx="12192000" cy="559837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0" descr="Download High Quality drone clipart phantom dji Transparent PNG Images ...">
            <a:extLst>
              <a:ext uri="{FF2B5EF4-FFF2-40B4-BE49-F238E27FC236}">
                <a16:creationId xmlns:a16="http://schemas.microsoft.com/office/drawing/2014/main" id="{5540DDED-5307-B171-3C48-66379CA26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48" y="1874905"/>
            <a:ext cx="3444660" cy="227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4D141F-0587-E81A-FDC8-E40661A71EFF}"/>
              </a:ext>
            </a:extLst>
          </p:cNvPr>
          <p:cNvSpPr txBox="1"/>
          <p:nvPr/>
        </p:nvSpPr>
        <p:spPr>
          <a:xfrm>
            <a:off x="1682558" y="3657600"/>
            <a:ext cx="1559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Drone</a:t>
            </a:r>
            <a:endParaRPr lang="en-IN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9B7C39C-29ED-ACEC-412A-3ADB7946DBE2}"/>
              </a:ext>
            </a:extLst>
          </p:cNvPr>
          <p:cNvCxnSpPr>
            <a:cxnSpLocks/>
          </p:cNvCxnSpPr>
          <p:nvPr/>
        </p:nvCxnSpPr>
        <p:spPr>
          <a:xfrm>
            <a:off x="3694922" y="3105676"/>
            <a:ext cx="71159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Probots Pixhawk 32 Bit Flight Controller 2.4.8 for Drone Quadcopter Buy ...">
            <a:extLst>
              <a:ext uri="{FF2B5EF4-FFF2-40B4-BE49-F238E27FC236}">
                <a16:creationId xmlns:a16="http://schemas.microsoft.com/office/drawing/2014/main" id="{5A9EAEAB-BEC5-0087-90E7-90AD08797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692" y="1838052"/>
            <a:ext cx="2792506" cy="2792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aspberry Pi 4B vs Jetson Nano – Frank's World of Data Science &amp; AI">
            <a:extLst>
              <a:ext uri="{FF2B5EF4-FFF2-40B4-BE49-F238E27FC236}">
                <a16:creationId xmlns:a16="http://schemas.microsoft.com/office/drawing/2014/main" id="{4F19B279-473F-008F-191D-DD0CE7EB3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26" b="89926" l="4417" r="94667">
                        <a14:foregroundMark x1="12583" y1="27111" x2="12583" y2="27111"/>
                        <a14:foregroundMark x1="13667" y1="25481" x2="23833" y2="66963"/>
                        <a14:foregroundMark x1="7833" y1="73926" x2="29833" y2="75407"/>
                        <a14:foregroundMark x1="8250" y1="24296" x2="4417" y2="73333"/>
                        <a14:foregroundMark x1="4417" y1="73333" x2="6917" y2="76148"/>
                        <a14:foregroundMark x1="6083" y1="88889" x2="24250" y2="86222"/>
                        <a14:foregroundMark x1="93333" y1="27111" x2="89583" y2="72148"/>
                        <a14:foregroundMark x1="89583" y1="72148" x2="94667" y2="79704"/>
                        <a14:foregroundMark x1="13250" y1="40444" x2="15833" y2="48889"/>
                        <a14:foregroundMark x1="11083" y1="40889" x2="12167" y2="47704"/>
                        <a14:foregroundMark x1="54917" y1="12889" x2="66333" y2="17037"/>
                        <a14:foregroundMark x1="66333" y1="17037" x2="80500" y2="13630"/>
                        <a14:foregroundMark x1="80500" y1="13630" x2="82083" y2="13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876" y="3084737"/>
            <a:ext cx="4320427" cy="243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D9425E-4E21-C24A-B58A-3FA92A3A1D0C}"/>
              </a:ext>
            </a:extLst>
          </p:cNvPr>
          <p:cNvCxnSpPr>
            <a:cxnSpLocks/>
          </p:cNvCxnSpPr>
          <p:nvPr/>
        </p:nvCxnSpPr>
        <p:spPr>
          <a:xfrm>
            <a:off x="9121983" y="2288285"/>
            <a:ext cx="0" cy="96822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6F31E6-4675-8E55-AEDF-84E6210BFD64}"/>
              </a:ext>
            </a:extLst>
          </p:cNvPr>
          <p:cNvCxnSpPr>
            <a:cxnSpLocks/>
          </p:cNvCxnSpPr>
          <p:nvPr/>
        </p:nvCxnSpPr>
        <p:spPr>
          <a:xfrm flipV="1">
            <a:off x="8898426" y="2212624"/>
            <a:ext cx="0" cy="10438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4" descr="1D, 2D &amp; 3D LiDAR Systems | MYBOTSHOP.DE">
            <a:extLst>
              <a:ext uri="{FF2B5EF4-FFF2-40B4-BE49-F238E27FC236}">
                <a16:creationId xmlns:a16="http://schemas.microsoft.com/office/drawing/2014/main" id="{4C188473-CD1E-041C-F4DC-E1D73C0D5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9423" r="94423">
                        <a14:foregroundMark x1="94615" y1="46538" x2="94615" y2="46538"/>
                        <a14:foregroundMark x1="9423" y1="40769" x2="9423" y2="4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3980" y="793301"/>
            <a:ext cx="1157527" cy="1157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Intel announces RealSense Depth Camera D455 with twice the range ...">
            <a:extLst>
              <a:ext uri="{FF2B5EF4-FFF2-40B4-BE49-F238E27FC236}">
                <a16:creationId xmlns:a16="http://schemas.microsoft.com/office/drawing/2014/main" id="{D941915E-EFD5-FD47-DE92-92AA8E816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23177" y1="32837" x2="23177" y2="32837"/>
                        <a14:foregroundMark x1="85091" y1="39583" x2="85091" y2="39583"/>
                        <a14:foregroundMark x1="88411" y1="43651" x2="88411" y2="43651"/>
                        <a14:foregroundMark x1="14518" y1="36111" x2="14518" y2="36111"/>
                        <a14:foregroundMark x1="14063" y1="38492" x2="14063" y2="38492"/>
                        <a14:foregroundMark x1="13802" y1="43254" x2="13802" y2="43254"/>
                        <a14:foregroundMark x1="14323" y1="45635" x2="14323" y2="45635"/>
                        <a14:foregroundMark x1="14193" y1="40377" x2="14193" y2="40377"/>
                        <a14:foregroundMark x1="13932" y1="40575" x2="13932" y2="40575"/>
                        <a14:foregroundMark x1="13932" y1="41667" x2="13932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48728"/>
            <a:ext cx="3154597" cy="207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BAAF40-AFAF-BF84-0D99-6BD5F29F3E8A}"/>
              </a:ext>
            </a:extLst>
          </p:cNvPr>
          <p:cNvSpPr txBox="1"/>
          <p:nvPr/>
        </p:nvSpPr>
        <p:spPr>
          <a:xfrm>
            <a:off x="7776637" y="5417128"/>
            <a:ext cx="2948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Raspberry Pi or Jetson Nano</a:t>
            </a:r>
            <a:endParaRPr lang="en-IN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78B5BD2-5535-F6A1-DFB3-4C462F86C52C}"/>
              </a:ext>
            </a:extLst>
          </p:cNvPr>
          <p:cNvCxnSpPr>
            <a:cxnSpLocks/>
          </p:cNvCxnSpPr>
          <p:nvPr/>
        </p:nvCxnSpPr>
        <p:spPr>
          <a:xfrm flipH="1" flipV="1">
            <a:off x="5884907" y="3984394"/>
            <a:ext cx="806183" cy="4581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60FF156-E327-8681-C42E-A3952B15964D}"/>
              </a:ext>
            </a:extLst>
          </p:cNvPr>
          <p:cNvSpPr txBox="1"/>
          <p:nvPr/>
        </p:nvSpPr>
        <p:spPr>
          <a:xfrm>
            <a:off x="9383969" y="2610178"/>
            <a:ext cx="1653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GPS DATA</a:t>
            </a:r>
          </a:p>
          <a:p>
            <a:endParaRPr lang="en-IN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EC642B-6F85-6A08-0FD0-2C4C68948C45}"/>
              </a:ext>
            </a:extLst>
          </p:cNvPr>
          <p:cNvSpPr txBox="1"/>
          <p:nvPr/>
        </p:nvSpPr>
        <p:spPr>
          <a:xfrm>
            <a:off x="9616635" y="1717238"/>
            <a:ext cx="1653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 D lidar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000197-7FFB-7C7E-A86A-649E5DC3AA89}"/>
              </a:ext>
            </a:extLst>
          </p:cNvPr>
          <p:cNvSpPr txBox="1"/>
          <p:nvPr/>
        </p:nvSpPr>
        <p:spPr>
          <a:xfrm>
            <a:off x="6467853" y="1901904"/>
            <a:ext cx="2458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Stereo Depth Camera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2BAC3A-AF0D-41AF-2745-2D5BFA02CBEC}"/>
              </a:ext>
            </a:extLst>
          </p:cNvPr>
          <p:cNvSpPr txBox="1"/>
          <p:nvPr/>
        </p:nvSpPr>
        <p:spPr>
          <a:xfrm>
            <a:off x="5284894" y="4442501"/>
            <a:ext cx="16539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GPS DATA </a:t>
            </a:r>
            <a:br>
              <a:rPr lang="en-US" b="1" dirty="0"/>
            </a:br>
            <a:r>
              <a:rPr lang="en-US" b="1" dirty="0"/>
              <a:t>+</a:t>
            </a:r>
            <a:br>
              <a:rPr lang="en-US" b="1" dirty="0"/>
            </a:br>
            <a:r>
              <a:rPr lang="en-US" b="1" dirty="0"/>
              <a:t>Flight Instructions</a:t>
            </a:r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398569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C5968C-CC81-A6CC-7271-47D8A85020ED}"/>
              </a:ext>
            </a:extLst>
          </p:cNvPr>
          <p:cNvSpPr/>
          <p:nvPr/>
        </p:nvSpPr>
        <p:spPr>
          <a:xfrm>
            <a:off x="0" y="6298162"/>
            <a:ext cx="12192000" cy="559837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9D457B-04D0-31E1-0CC5-C10925A84719}"/>
              </a:ext>
            </a:extLst>
          </p:cNvPr>
          <p:cNvSpPr/>
          <p:nvPr/>
        </p:nvSpPr>
        <p:spPr>
          <a:xfrm>
            <a:off x="0" y="-71536"/>
            <a:ext cx="12192000" cy="559837"/>
          </a:xfrm>
          <a:prstGeom prst="rect">
            <a:avLst/>
          </a:prstGeom>
          <a:solidFill>
            <a:srgbClr val="CC3300"/>
          </a:solidFill>
          <a:ln>
            <a:solidFill>
              <a:srgbClr val="CC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583863-7828-1959-A83B-9B2ED4BFB2FF}"/>
              </a:ext>
            </a:extLst>
          </p:cNvPr>
          <p:cNvSpPr txBox="1"/>
          <p:nvPr/>
        </p:nvSpPr>
        <p:spPr>
          <a:xfrm>
            <a:off x="859874" y="2174380"/>
            <a:ext cx="3254926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arenR"/>
            </a:pPr>
            <a:r>
              <a:rPr lang="en-US" sz="2400" b="1" dirty="0"/>
              <a:t>Obstacle Avoidance</a:t>
            </a:r>
          </a:p>
          <a:p>
            <a:r>
              <a:rPr lang="en-US" sz="2400" dirty="0"/>
              <a:t>     </a:t>
            </a:r>
            <a:r>
              <a:rPr lang="en-US" sz="2000" dirty="0"/>
              <a:t>Cameras and  Ultrasonic           </a:t>
            </a:r>
          </a:p>
          <a:p>
            <a:r>
              <a:rPr lang="en-US" sz="2000" dirty="0"/>
              <a:t>      sensors </a:t>
            </a: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060957-153D-695C-B1A0-870D17A76FB2}"/>
              </a:ext>
            </a:extLst>
          </p:cNvPr>
          <p:cNvSpPr txBox="1"/>
          <p:nvPr/>
        </p:nvSpPr>
        <p:spPr>
          <a:xfrm>
            <a:off x="859874" y="712948"/>
            <a:ext cx="10351051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Phase 2 : Adding Obstacle Avoidance, height/speed Dynamics and Mission Capabilities</a:t>
            </a:r>
            <a:endParaRPr lang="en-IN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5FF455-F0ED-EC0C-C6F7-166CA22BB486}"/>
              </a:ext>
            </a:extLst>
          </p:cNvPr>
          <p:cNvSpPr txBox="1"/>
          <p:nvPr/>
        </p:nvSpPr>
        <p:spPr>
          <a:xfrm>
            <a:off x="859874" y="3727936"/>
            <a:ext cx="32549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arenR" startAt="2"/>
            </a:pPr>
            <a:r>
              <a:rPr lang="en-US" sz="2400" b="1" dirty="0"/>
              <a:t>Height and Speed</a:t>
            </a:r>
          </a:p>
          <a:p>
            <a:r>
              <a:rPr lang="en-US" sz="2400" b="1" dirty="0"/>
              <a:t>      Dynamics</a:t>
            </a:r>
          </a:p>
          <a:p>
            <a:r>
              <a:rPr lang="en-US" sz="2400" dirty="0"/>
              <a:t>      </a:t>
            </a:r>
            <a:r>
              <a:rPr lang="en-US" sz="2000" dirty="0"/>
              <a:t>Software enhancement. 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E7052-0FF0-DD94-2157-FF5E1EB6E9DB}"/>
              </a:ext>
            </a:extLst>
          </p:cNvPr>
          <p:cNvSpPr txBox="1"/>
          <p:nvPr/>
        </p:nvSpPr>
        <p:spPr>
          <a:xfrm>
            <a:off x="5125764" y="2174379"/>
            <a:ext cx="5902876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3)   Drop a Payload</a:t>
            </a:r>
          </a:p>
          <a:p>
            <a:r>
              <a:rPr lang="en-US" sz="2400" dirty="0"/>
              <a:t>      </a:t>
            </a:r>
            <a:r>
              <a:rPr lang="en-US" sz="2000" dirty="0"/>
              <a:t>Adding a dropping  </a:t>
            </a:r>
          </a:p>
          <a:p>
            <a:r>
              <a:rPr lang="en-US" sz="2000" dirty="0"/>
              <a:t>       mechanism using servo Software enhancement. 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E08217-3837-2905-3FB5-C7BF05EB030A}"/>
              </a:ext>
            </a:extLst>
          </p:cNvPr>
          <p:cNvSpPr txBox="1"/>
          <p:nvPr/>
        </p:nvSpPr>
        <p:spPr>
          <a:xfrm>
            <a:off x="5125764" y="3429000"/>
            <a:ext cx="5902876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4)   Track Person and Engage</a:t>
            </a:r>
          </a:p>
          <a:p>
            <a:r>
              <a:rPr lang="en-US" sz="2400" dirty="0"/>
              <a:t>      </a:t>
            </a:r>
            <a:r>
              <a:rPr lang="en-US" sz="2000" dirty="0"/>
              <a:t>AI Integration with cameras and explosive </a:t>
            </a:r>
          </a:p>
          <a:p>
            <a:r>
              <a:rPr lang="en-US" sz="2000" dirty="0"/>
              <a:t>       integration 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B2CA31-DD52-0DC8-07BE-DC084C8C6BA9}"/>
              </a:ext>
            </a:extLst>
          </p:cNvPr>
          <p:cNvSpPr txBox="1"/>
          <p:nvPr/>
        </p:nvSpPr>
        <p:spPr>
          <a:xfrm>
            <a:off x="5125764" y="4683621"/>
            <a:ext cx="59028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5)   Surveillance </a:t>
            </a:r>
          </a:p>
          <a:p>
            <a:r>
              <a:rPr lang="en-US" sz="2400" dirty="0"/>
              <a:t>      </a:t>
            </a:r>
            <a:r>
              <a:rPr lang="en-US" sz="2000" dirty="0"/>
              <a:t>Camera and streaming Capabilities.</a:t>
            </a:r>
          </a:p>
        </p:txBody>
      </p:sp>
    </p:spTree>
    <p:extLst>
      <p:ext uri="{BB962C8B-B14F-4D97-AF65-F5344CB8AC3E}">
        <p14:creationId xmlns:p14="http://schemas.microsoft.com/office/powerpoint/2010/main" val="4132010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167</Words>
  <Application>Microsoft Office PowerPoint</Application>
  <PresentationFormat>Widescreen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OMKAR PAWAR</dc:creator>
  <cp:lastModifiedBy>OMKAR PAWAR</cp:lastModifiedBy>
  <cp:revision>4</cp:revision>
  <dcterms:created xsi:type="dcterms:W3CDTF">2025-06-09T06:50:54Z</dcterms:created>
  <dcterms:modified xsi:type="dcterms:W3CDTF">2025-07-27T18:48:43Z</dcterms:modified>
</cp:coreProperties>
</file>

<file path=docProps/thumbnail.jpeg>
</file>